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8" r:id="rId10"/>
    <p:sldId id="302" r:id="rId11"/>
    <p:sldId id="309" r:id="rId12"/>
    <p:sldId id="301" r:id="rId13"/>
    <p:sldId id="315" r:id="rId14"/>
    <p:sldId id="310" r:id="rId15"/>
    <p:sldId id="304" r:id="rId16"/>
    <p:sldId id="306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5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9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16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95F9C9-22AD-09B9-B88A-493E6E6525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BB2EA-448D-6506-F94D-A2B858D8D3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39D13-7EAF-4394-9F97-21AE6A45DE3D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ECA3A-82FD-BA9A-CC90-09EE9594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507BF-07F2-3CB7-28A5-0EDFF39FAD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52B6A-CA85-4DB7-9D3B-7A8518787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668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C0C8A-BD9D-464B-AD17-87EA256F4DAA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79263-0680-477A-A974-C5C6598B0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1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33E2B-CB8C-8E07-A1D9-701A9F2D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5DAB7-D75E-FF54-C0FC-76BB4F12E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D5186-59BC-D673-497F-BF10EE82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4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5FF66-6484-45B6-3AA3-9FE0F99C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E9C4E-5FB4-900A-F7E7-611640CC2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72011-8942-44DF-F76E-656324782C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D4B9D-AAF8-BB3E-B420-8659A4C68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5BE6F-E033-26CC-8DE6-03A1EA0A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94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EEBFC-5B58-CEC1-C5A9-C5100223A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10B4A5-C9EA-1084-0C17-8279F92B9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1FFE0-22F8-5E1E-2CB3-C340095B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1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E2D1C-AA13-8F72-C75B-5466746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35636-9DFE-D9BD-A48B-08FD137D6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FCC5D-BEA7-6094-F75B-B6DDF906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E3FC0-6A2A-A74D-FFA3-6C7B592D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A2446-7FAD-9745-A55F-D5C43673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8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45276-11B7-3DE4-932A-873FBA55B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2EAD4-6576-F298-8313-6C8536E0D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24C09-15D0-EF6A-7738-008D402A7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505EF-5196-032F-9F77-4CEE75C3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1D23-A166-EF1E-9121-EF31DA5F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0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8A98-06C4-83CF-A488-D2C41523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6D587-54CC-C5FB-7A73-76414237E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D4A02-B9F9-FF3B-EEE7-00B447EE2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EAD16-C006-BF66-F6A2-F90A18F5C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0F496-755D-DC98-294C-990870056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1C1A6-B7E8-4C77-0A8E-D870F5E33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93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17E1-1E86-F690-61F7-0B1BB5E8D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BEDD1-3722-C4E7-D5DB-8BCB33EBF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C036C-5D67-5089-F289-1AFAC2076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D1231A-A9FB-57CD-767A-6940879B0B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E583A1-C314-03D1-3E01-24B789EC19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709C0-CF67-8E99-2C07-8A38C1F7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AB43FB-589F-4C96-E52C-AD4344FF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376114-7957-F7D8-71E9-0B61AC53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9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5E8E2-A609-3244-8DD8-06B9936E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551C2-4AE3-1200-13D5-17AC00B45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3386F-D68B-406A-08DE-71F07AC4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F4361-FF84-7D24-35EA-A690AC2F9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1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91D01-FD01-9AD3-A276-FFE8DA8429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8E9739-D8A5-4FB1-CA68-69CB3AC4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5B81A-6E9E-4B13-B658-6392C368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7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0E8C3-1110-A7F7-AD1D-0A7614B1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0B005-C36C-7E07-345D-E165FE22A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73F21-B2B2-1AB5-27BE-086EA0DBD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F3F65-DB1B-1A53-C922-0D7632628C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483D7-1A7E-9F6F-0C5A-B8C74BD6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7FF63-A876-C36C-A252-CCC7D902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10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D632F-BB8D-8A81-9D1E-AC8B3BA0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391A8D-5179-2487-2B26-BEEB285A3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A876C-1877-3750-A6F3-C17090A10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BE11D-B028-2B4F-96B9-450BCD08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5D928-4C54-1D34-E92D-B3BDA853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37B12-60B1-1E8E-4CD3-818A2FEF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6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E90C1-3330-B357-94BD-4141BC74A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94205-FD4F-E16C-46A5-C6C1018CC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2E5EA-7767-B6FF-2CB2-3ADA7F835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2291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fld id="{857A9867-7216-4013-A088-DCCF1CA083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0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>
            <a:extLst>
              <a:ext uri="{FF2B5EF4-FFF2-40B4-BE49-F238E27FC236}">
                <a16:creationId xmlns:a16="http://schemas.microsoft.com/office/drawing/2014/main" id="{57A9E3A9-905E-B4F3-A982-C6CAE98F7B9C}"/>
              </a:ext>
            </a:extLst>
          </p:cNvPr>
          <p:cNvSpPr txBox="1"/>
          <p:nvPr/>
        </p:nvSpPr>
        <p:spPr>
          <a:xfrm>
            <a:off x="3710772" y="4375630"/>
            <a:ext cx="449580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b="1" dirty="0">
                <a:solidFill>
                  <a:srgbClr val="055C9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Neue Machina Ultra-Bold"/>
              </a:rPr>
              <a:t>Lab 4</a:t>
            </a: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9761634-82DA-DBDA-4C43-62CB9EF887F2}"/>
              </a:ext>
            </a:extLst>
          </p:cNvPr>
          <p:cNvSpPr txBox="1"/>
          <p:nvPr/>
        </p:nvSpPr>
        <p:spPr>
          <a:xfrm>
            <a:off x="2676991" y="5391293"/>
            <a:ext cx="6838017" cy="703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2800" b="1" dirty="0">
                <a:solidFill>
                  <a:srgbClr val="055C9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สร้างเว็บแอพพลิเคชั่นด้วย </a:t>
            </a:r>
            <a:r>
              <a:rPr lang="en-US" sz="2800" b="1" dirty="0">
                <a:solidFill>
                  <a:srgbClr val="055C9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415866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02791-0D05-0D62-230F-8E48BA21D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95B0F-0C20-3E27-2877-80AD482CA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92867712-A291-B698-4A44-7673E8A91DD8}"/>
              </a:ext>
            </a:extLst>
          </p:cNvPr>
          <p:cNvSpPr txBox="1"/>
          <p:nvPr/>
        </p:nvSpPr>
        <p:spPr>
          <a:xfrm>
            <a:off x="427623" y="1185706"/>
            <a:ext cx="9532536" cy="733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JavaScript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9CEAA-6079-ABC0-E7ED-D05806A2C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46" y="4493055"/>
            <a:ext cx="10310780" cy="1266048"/>
          </a:xfrm>
          <a:prstGeom prst="rect">
            <a:avLst/>
          </a:prstGeom>
        </p:spPr>
      </p:pic>
      <p:sp>
        <p:nvSpPr>
          <p:cNvPr id="3" name="TextBox 20">
            <a:extLst>
              <a:ext uri="{FF2B5EF4-FFF2-40B4-BE49-F238E27FC236}">
                <a16:creationId xmlns:a16="http://schemas.microsoft.com/office/drawing/2014/main" id="{DC1C5167-7EE9-0BA6-9667-A0A14EEC7368}"/>
              </a:ext>
            </a:extLst>
          </p:cNvPr>
          <p:cNvSpPr txBox="1"/>
          <p:nvPr/>
        </p:nvSpPr>
        <p:spPr>
          <a:xfrm>
            <a:off x="608493" y="240866"/>
            <a:ext cx="9532536" cy="753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4800" b="1" dirty="0">
                <a:solidFill>
                  <a:schemeClr val="accent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Workshop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2ED02-4A4E-4B37-5A4B-8E08E56F009C}"/>
              </a:ext>
            </a:extLst>
          </p:cNvPr>
          <p:cNvSpPr txBox="1"/>
          <p:nvPr/>
        </p:nvSpPr>
        <p:spPr>
          <a:xfrm>
            <a:off x="233474" y="1968388"/>
            <a:ext cx="1049111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&lt;div class="modal"&gt;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เป็นคอนเทนเนอร์หลักสำหรับ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Modal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ใช้คลาส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modal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เพื่อกำหนดสไตล์ เช่น ทำให้หน้าต่างแสดงเป็น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overlay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หรือแสดงอยู่ด้านบนของหน้าจอ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class="full-image“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กำหนดคลาส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full-image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เพื่อใช้ตกแต่งภาพที่อยู่ใน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Modal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ด้วย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CSS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ขนาด, การจัดตำแหน่ง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เชื่อมต่อไฟล์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JavaScript (T4app.js)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85106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B7EF1-B18B-A320-0069-74485B402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C371C-84C6-118A-9148-F4BC42B8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86B56C4D-8CB9-352C-5D8A-7A7B6C981F85}"/>
              </a:ext>
            </a:extLst>
          </p:cNvPr>
          <p:cNvSpPr txBox="1"/>
          <p:nvPr/>
        </p:nvSpPr>
        <p:spPr>
          <a:xfrm>
            <a:off x="678833" y="993893"/>
            <a:ext cx="9532536" cy="733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th-TH" sz="3600" b="1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แสดงภาพเต็ม (</a:t>
            </a:r>
            <a:r>
              <a:rPr lang="en-US" sz="3600" b="1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Full Image</a:t>
            </a:r>
            <a:r>
              <a:rPr lang="th-TH" sz="3600" b="1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) ใน </a:t>
            </a:r>
            <a:r>
              <a:rPr lang="en-US" sz="3600" b="1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JavaScript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491095-3C76-52EE-93BC-DA5A1D9857B4}"/>
              </a:ext>
            </a:extLst>
          </p:cNvPr>
          <p:cNvGrpSpPr/>
          <p:nvPr/>
        </p:nvGrpSpPr>
        <p:grpSpPr>
          <a:xfrm>
            <a:off x="2021328" y="1946537"/>
            <a:ext cx="7650032" cy="4435806"/>
            <a:chOff x="2121812" y="1724542"/>
            <a:chExt cx="7650032" cy="4435806"/>
          </a:xfrm>
        </p:grpSpPr>
        <p:pic>
          <p:nvPicPr>
            <p:cNvPr id="8" name="Picture 7" descr="A screen shot of a computer code&#10;&#10;AI-generated content may be incorrect.">
              <a:extLst>
                <a:ext uri="{FF2B5EF4-FFF2-40B4-BE49-F238E27FC236}">
                  <a16:creationId xmlns:a16="http://schemas.microsoft.com/office/drawing/2014/main" id="{711A634A-E6E6-690F-521B-52F02EBC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1812" y="1724542"/>
              <a:ext cx="7650032" cy="318422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516E15-B584-FA39-EE56-F9BBAFA8C01D}"/>
                </a:ext>
              </a:extLst>
            </p:cNvPr>
            <p:cNvSpPr txBox="1"/>
            <p:nvPr/>
          </p:nvSpPr>
          <p:spPr>
            <a:xfrm>
              <a:off x="3048838" y="5237018"/>
              <a:ext cx="609432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40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หมายเหตุ </a:t>
              </a:r>
              <a:r>
                <a:rPr lang="th-TH" sz="40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สัญลักษณ์ </a:t>
              </a:r>
              <a:r>
                <a:rPr lang="th-TH" sz="54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`</a:t>
              </a:r>
              <a:r>
                <a:rPr lang="en-US" sz="32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xxx</a:t>
              </a:r>
              <a:r>
                <a:rPr lang="th-TH" sz="54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` </a:t>
              </a:r>
              <a:r>
                <a:rPr lang="th-TH" sz="40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กด </a:t>
              </a:r>
              <a:r>
                <a:rPr lang="en-US" sz="40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Alt 96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AAF6BE5E-C927-2CF8-51DE-4B9F3D2F785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rot="10800000" flipV="1">
              <a:off x="6096001" y="3429000"/>
              <a:ext cx="3369549" cy="2731348"/>
            </a:xfrm>
            <a:prstGeom prst="bentConnector4">
              <a:avLst>
                <a:gd name="adj1" fmla="val -15793"/>
                <a:gd name="adj2" fmla="val 108369"/>
              </a:avLst>
            </a:prstGeom>
            <a:ln w="38100">
              <a:solidFill>
                <a:srgbClr val="FF000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20">
            <a:extLst>
              <a:ext uri="{FF2B5EF4-FFF2-40B4-BE49-F238E27FC236}">
                <a16:creationId xmlns:a16="http://schemas.microsoft.com/office/drawing/2014/main" id="{350E0557-0770-8D0A-09C7-3C664818654E}"/>
              </a:ext>
            </a:extLst>
          </p:cNvPr>
          <p:cNvSpPr txBox="1"/>
          <p:nvPr/>
        </p:nvSpPr>
        <p:spPr>
          <a:xfrm>
            <a:off x="608493" y="240866"/>
            <a:ext cx="9532536" cy="753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4800" b="1" dirty="0">
                <a:solidFill>
                  <a:schemeClr val="accent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407509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C007B-AFFF-4859-7396-04FA0C57C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742AD-0B5B-3C45-0AF7-5392FA73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12</a:t>
            </a:fld>
            <a:endParaRPr lang="en-US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4879DE07-808D-7B14-5250-F63BCE6841F2}"/>
              </a:ext>
            </a:extLst>
          </p:cNvPr>
          <p:cNvSpPr txBox="1"/>
          <p:nvPr/>
        </p:nvSpPr>
        <p:spPr>
          <a:xfrm>
            <a:off x="518058" y="723481"/>
            <a:ext cx="9532536" cy="71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3600" b="1" dirty="0">
                <a:solidFill>
                  <a:srgbClr val="055C9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CSS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F8AA94F-1E80-949E-3846-9AAB2880B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69" y="1515313"/>
            <a:ext cx="7291955" cy="4146148"/>
          </a:xfrm>
          <a:prstGeom prst="rect">
            <a:avLst/>
          </a:prstGeom>
        </p:spPr>
      </p:pic>
      <p:sp>
        <p:nvSpPr>
          <p:cNvPr id="3" name="TextBox 20">
            <a:extLst>
              <a:ext uri="{FF2B5EF4-FFF2-40B4-BE49-F238E27FC236}">
                <a16:creationId xmlns:a16="http://schemas.microsoft.com/office/drawing/2014/main" id="{6B4BED6F-030C-03E0-1DBA-E8F122F1C828}"/>
              </a:ext>
            </a:extLst>
          </p:cNvPr>
          <p:cNvSpPr txBox="1"/>
          <p:nvPr/>
        </p:nvSpPr>
        <p:spPr>
          <a:xfrm>
            <a:off x="588396" y="182563"/>
            <a:ext cx="9532536" cy="753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4800" b="1" dirty="0">
                <a:solidFill>
                  <a:schemeClr val="accent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1301670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428F4-C099-9826-FB2F-6314E81B1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88779-41CB-BF5D-0821-C2A522F97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13</a:t>
            </a:fld>
            <a:endParaRPr lang="en-US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401C2D6D-3B08-C002-BC22-EE2D050ACF8C}"/>
              </a:ext>
            </a:extLst>
          </p:cNvPr>
          <p:cNvSpPr txBox="1"/>
          <p:nvPr/>
        </p:nvSpPr>
        <p:spPr>
          <a:xfrm>
            <a:off x="497962" y="813916"/>
            <a:ext cx="9532536" cy="71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3600" b="1" dirty="0">
                <a:solidFill>
                  <a:srgbClr val="055C9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CSS</a:t>
            </a:r>
          </a:p>
        </p:txBody>
      </p:sp>
      <p:pic>
        <p:nvPicPr>
          <p:cNvPr id="6" name="Picture 5" descr="A computer code with text&#10;&#10;AI-generated content may be incorrect.">
            <a:extLst>
              <a:ext uri="{FF2B5EF4-FFF2-40B4-BE49-F238E27FC236}">
                <a16:creationId xmlns:a16="http://schemas.microsoft.com/office/drawing/2014/main" id="{F99910FB-CCB3-A9F9-25E3-92936C17C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64" y="3094428"/>
            <a:ext cx="6772300" cy="2862393"/>
          </a:xfrm>
          <a:prstGeom prst="rect">
            <a:avLst/>
          </a:prstGeom>
        </p:spPr>
      </p:pic>
      <p:sp>
        <p:nvSpPr>
          <p:cNvPr id="3" name="TextBox 20">
            <a:extLst>
              <a:ext uri="{FF2B5EF4-FFF2-40B4-BE49-F238E27FC236}">
                <a16:creationId xmlns:a16="http://schemas.microsoft.com/office/drawing/2014/main" id="{B0B537CC-2D31-6B07-09D1-0375E47649A4}"/>
              </a:ext>
            </a:extLst>
          </p:cNvPr>
          <p:cNvSpPr txBox="1"/>
          <p:nvPr/>
        </p:nvSpPr>
        <p:spPr>
          <a:xfrm>
            <a:off x="648686" y="97420"/>
            <a:ext cx="9532536" cy="753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4800" b="1" dirty="0">
                <a:solidFill>
                  <a:schemeClr val="accent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Workshop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B9486-6E62-BA41-F922-29E0BD2DD567}"/>
              </a:ext>
            </a:extLst>
          </p:cNvPr>
          <p:cNvSpPr txBox="1"/>
          <p:nvPr/>
        </p:nvSpPr>
        <p:spPr>
          <a:xfrm>
            <a:off x="352261" y="1498943"/>
            <a:ext cx="96832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position: absolute;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กำหนดตำแหน่งของ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full-image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ให้สัมพันธ์กับคอนเทนเนอร์แม่ (ในที่นี้คือ .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modal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ซึ่งอาจมี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position: fixed)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absolute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ทำให้สามารถควบคุมตำแหน่งด้วยคุณสมบัติ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top, left, transform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ได้อย่างอิสระ</a:t>
            </a:r>
          </a:p>
        </p:txBody>
      </p:sp>
    </p:spTree>
    <p:extLst>
      <p:ext uri="{BB962C8B-B14F-4D97-AF65-F5344CB8AC3E}">
        <p14:creationId xmlns:p14="http://schemas.microsoft.com/office/powerpoint/2010/main" val="3382697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71709-38EA-C2FC-A97D-7A512A7C3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065B-FF41-BBE7-B46F-86986A61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14</a:t>
            </a:fld>
            <a:endParaRPr lang="en-US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C641D4AA-EEA1-122E-5025-ED8976CC060E}"/>
              </a:ext>
            </a:extLst>
          </p:cNvPr>
          <p:cNvSpPr txBox="1"/>
          <p:nvPr/>
        </p:nvSpPr>
        <p:spPr>
          <a:xfrm>
            <a:off x="427623" y="1205802"/>
            <a:ext cx="9532536" cy="733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h-TH" sz="3600" b="1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แสดง </a:t>
            </a:r>
            <a:r>
              <a:rPr lang="en-US" sz="3600" b="1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Modal </a:t>
            </a:r>
            <a:r>
              <a:rPr lang="th-TH" sz="3600" b="1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ใน </a:t>
            </a:r>
            <a:r>
              <a:rPr lang="en-US" sz="3600" b="1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JavaScript</a:t>
            </a:r>
          </a:p>
        </p:txBody>
      </p:sp>
      <p:pic>
        <p:nvPicPr>
          <p:cNvPr id="5" name="Picture 4" descr="A computer screen shot of a list&#10;&#10;AI-generated content may be incorrect.">
            <a:extLst>
              <a:ext uri="{FF2B5EF4-FFF2-40B4-BE49-F238E27FC236}">
                <a16:creationId xmlns:a16="http://schemas.microsoft.com/office/drawing/2014/main" id="{56B17FFA-F20C-D005-3E09-F88AB50EA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733" y="3980565"/>
            <a:ext cx="8622533" cy="1876199"/>
          </a:xfrm>
          <a:prstGeom prst="rect">
            <a:avLst/>
          </a:prstGeom>
        </p:spPr>
      </p:pic>
      <p:sp>
        <p:nvSpPr>
          <p:cNvPr id="3" name="TextBox 20">
            <a:extLst>
              <a:ext uri="{FF2B5EF4-FFF2-40B4-BE49-F238E27FC236}">
                <a16:creationId xmlns:a16="http://schemas.microsoft.com/office/drawing/2014/main" id="{FC8B5126-2096-0662-CA0F-01A84A3CC9DA}"/>
              </a:ext>
            </a:extLst>
          </p:cNvPr>
          <p:cNvSpPr txBox="1"/>
          <p:nvPr/>
        </p:nvSpPr>
        <p:spPr>
          <a:xfrm>
            <a:off x="608493" y="240866"/>
            <a:ext cx="9532536" cy="753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4800" b="1" dirty="0">
                <a:solidFill>
                  <a:schemeClr val="accent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Workshop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0B8E2-7C35-108C-281F-8310CA04C1C0}"/>
              </a:ext>
            </a:extLst>
          </p:cNvPr>
          <p:cNvSpPr txBox="1"/>
          <p:nvPr/>
        </p:nvSpPr>
        <p:spPr>
          <a:xfrm>
            <a:off x="427623" y="2151245"/>
            <a:ext cx="1050331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modal.addEventListener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("click", (e) =&gt; {...});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เพิ่ม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Event Listener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ให้กับ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modal (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คอนเทนเนอร์ของ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Modal)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Modal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ตอบสนองเมื่อผู้ใช้คลิกที่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Modal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e.target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หมายถึงองค์ประกอบ (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Element)</a:t>
            </a:r>
          </a:p>
        </p:txBody>
      </p:sp>
    </p:spTree>
    <p:extLst>
      <p:ext uri="{BB962C8B-B14F-4D97-AF65-F5344CB8AC3E}">
        <p14:creationId xmlns:p14="http://schemas.microsoft.com/office/powerpoint/2010/main" val="2228108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6BAE2-A582-5704-0FBD-513A1A835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14ED1-8651-9643-3F3D-EA92B0E8E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6D7C7145-C1D7-DCC4-7BC9-AEF42F5135D7}"/>
              </a:ext>
            </a:extLst>
          </p:cNvPr>
          <p:cNvSpPr txBox="1"/>
          <p:nvPr/>
        </p:nvSpPr>
        <p:spPr>
          <a:xfrm>
            <a:off x="859702" y="1061180"/>
            <a:ext cx="9532536" cy="71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3600" b="1" dirty="0">
                <a:solidFill>
                  <a:srgbClr val="055C9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ซ่อน </a:t>
            </a:r>
            <a:r>
              <a:rPr lang="en-US" sz="3600" b="1" dirty="0">
                <a:solidFill>
                  <a:srgbClr val="055C9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Modal </a:t>
            </a:r>
            <a:r>
              <a:rPr lang="th-TH" sz="3600" b="1" dirty="0">
                <a:solidFill>
                  <a:srgbClr val="055C9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ใน </a:t>
            </a:r>
            <a:r>
              <a:rPr lang="en-US" sz="3600" b="1" dirty="0">
                <a:solidFill>
                  <a:srgbClr val="055C9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CSS</a:t>
            </a:r>
          </a:p>
        </p:txBody>
      </p:sp>
      <p:pic>
        <p:nvPicPr>
          <p:cNvPr id="5" name="Picture 4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BB57ECD3-17D5-6F28-FED5-E5ED00EE0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176" y="3828879"/>
            <a:ext cx="6579374" cy="2118237"/>
          </a:xfrm>
          <a:prstGeom prst="rect">
            <a:avLst/>
          </a:prstGeom>
        </p:spPr>
      </p:pic>
      <p:sp>
        <p:nvSpPr>
          <p:cNvPr id="3" name="TextBox 20">
            <a:extLst>
              <a:ext uri="{FF2B5EF4-FFF2-40B4-BE49-F238E27FC236}">
                <a16:creationId xmlns:a16="http://schemas.microsoft.com/office/drawing/2014/main" id="{99532B85-395F-DB3E-D231-019EE83D33B4}"/>
              </a:ext>
            </a:extLst>
          </p:cNvPr>
          <p:cNvSpPr txBox="1"/>
          <p:nvPr/>
        </p:nvSpPr>
        <p:spPr>
          <a:xfrm>
            <a:off x="608493" y="240866"/>
            <a:ext cx="9532536" cy="753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4800" b="1" dirty="0">
                <a:solidFill>
                  <a:schemeClr val="accent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Workshop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95DA7-E5B0-7F7D-0EF7-D0FAF6685C8A}"/>
              </a:ext>
            </a:extLst>
          </p:cNvPr>
          <p:cNvSpPr txBox="1"/>
          <p:nvPr/>
        </p:nvSpPr>
        <p:spPr>
          <a:xfrm>
            <a:off x="469490" y="2156809"/>
            <a:ext cx="104301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modal.open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Modal (.modal)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ที่มีคลาส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open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ใช้สำหรับกำหนดสไตล์เมื่อ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Modal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ถูกเปิด (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Activated)</a:t>
            </a:r>
          </a:p>
        </p:txBody>
      </p:sp>
    </p:spTree>
    <p:extLst>
      <p:ext uri="{BB962C8B-B14F-4D97-AF65-F5344CB8AC3E}">
        <p14:creationId xmlns:p14="http://schemas.microsoft.com/office/powerpoint/2010/main" val="3006204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55907-95D0-F4F8-F068-E145FDD29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CA2A3-77BA-0C10-5372-C1E18EE4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2E1E96FD-EF52-7BD6-E4FB-9150936F0198}"/>
              </a:ext>
            </a:extLst>
          </p:cNvPr>
          <p:cNvSpPr txBox="1"/>
          <p:nvPr/>
        </p:nvSpPr>
        <p:spPr>
          <a:xfrm>
            <a:off x="497961" y="539018"/>
            <a:ext cx="9532536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5400" b="1" dirty="0">
                <a:solidFill>
                  <a:schemeClr val="accent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ผลลัพธ์</a:t>
            </a:r>
            <a:endParaRPr lang="en-US" sz="5400" b="1" dirty="0">
              <a:solidFill>
                <a:schemeClr val="accent2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Neue Machina Ultra-Bold"/>
            </a:endParaRPr>
          </a:p>
        </p:txBody>
      </p:sp>
      <p:pic>
        <p:nvPicPr>
          <p:cNvPr id="5" name="Picture 4" descr="A bowl of soup on a table&#10;&#10;AI-generated content may be incorrect.">
            <a:extLst>
              <a:ext uri="{FF2B5EF4-FFF2-40B4-BE49-F238E27FC236}">
                <a16:creationId xmlns:a16="http://schemas.microsoft.com/office/drawing/2014/main" id="{81AB5FB5-77B0-CF45-4443-4E8B8E7B1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92" y="1738366"/>
            <a:ext cx="8803876" cy="42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1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1C61D0-FAF6-A8F9-1A24-B5949236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A3AD8-7357-3882-3508-9B3EBF384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31" y="1296236"/>
            <a:ext cx="7729537" cy="41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46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B03D9-247A-0F6D-9090-1FC37310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2DCF-CE9D-5491-E87E-D8D66A55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2</a:t>
            </a:fld>
            <a:endParaRPr lang="en-US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33B9D7D0-DDB2-99B8-5C6E-F73FA3992EEC}"/>
              </a:ext>
            </a:extLst>
          </p:cNvPr>
          <p:cNvSpPr txBox="1"/>
          <p:nvPr/>
        </p:nvSpPr>
        <p:spPr>
          <a:xfrm>
            <a:off x="608493" y="240866"/>
            <a:ext cx="9532536" cy="753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4800" b="1" dirty="0">
                <a:solidFill>
                  <a:schemeClr val="accent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Workshop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EE39DD-2601-413B-04F3-24AEF4112960}"/>
              </a:ext>
            </a:extLst>
          </p:cNvPr>
          <p:cNvGrpSpPr/>
          <p:nvPr/>
        </p:nvGrpSpPr>
        <p:grpSpPr>
          <a:xfrm>
            <a:off x="1855278" y="2726099"/>
            <a:ext cx="7315834" cy="3314987"/>
            <a:chOff x="1855278" y="2726099"/>
            <a:chExt cx="7315834" cy="3314987"/>
          </a:xfrm>
        </p:grpSpPr>
        <p:pic>
          <p:nvPicPr>
            <p:cNvPr id="9" name="Picture 8" descr="A computer code with text&#10;&#10;AI-generated content may be incorrect.">
              <a:extLst>
                <a:ext uri="{FF2B5EF4-FFF2-40B4-BE49-F238E27FC236}">
                  <a16:creationId xmlns:a16="http://schemas.microsoft.com/office/drawing/2014/main" id="{C8238C95-1905-B9E6-2E06-1BDB21340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278" y="2726099"/>
              <a:ext cx="7315834" cy="331498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3341C0-8CA8-B84A-DC89-D5E8DA315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082" y="4917234"/>
              <a:ext cx="4214225" cy="259102"/>
            </a:xfrm>
            <a:prstGeom prst="rect">
              <a:avLst/>
            </a:prstGeom>
          </p:spPr>
        </p:pic>
      </p:grpSp>
      <p:sp>
        <p:nvSpPr>
          <p:cNvPr id="6" name="TextBox 20">
            <a:extLst>
              <a:ext uri="{FF2B5EF4-FFF2-40B4-BE49-F238E27FC236}">
                <a16:creationId xmlns:a16="http://schemas.microsoft.com/office/drawing/2014/main" id="{5A55988D-0929-74FA-2EB3-4D446D288D96}"/>
              </a:ext>
            </a:extLst>
          </p:cNvPr>
          <p:cNvSpPr txBox="1"/>
          <p:nvPr/>
        </p:nvSpPr>
        <p:spPr>
          <a:xfrm>
            <a:off x="298670" y="1449812"/>
            <a:ext cx="9532536" cy="71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3600" b="1" dirty="0">
                <a:solidFill>
                  <a:srgbClr val="055C9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ออกแบบเว็บด้วย </a:t>
            </a:r>
            <a:r>
              <a:rPr lang="en-US" sz="3600" b="1" dirty="0">
                <a:solidFill>
                  <a:srgbClr val="055C9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771377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D6D1F-F001-222A-E020-C71CA1843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0822F-423E-1683-30E3-F3A0D17FC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3</a:t>
            </a:fld>
            <a:endParaRPr lang="en-US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D8DD6034-41F7-2BDC-DC8B-F775B8730290}"/>
              </a:ext>
            </a:extLst>
          </p:cNvPr>
          <p:cNvSpPr txBox="1"/>
          <p:nvPr/>
        </p:nvSpPr>
        <p:spPr>
          <a:xfrm>
            <a:off x="0" y="1729278"/>
            <a:ext cx="3054699" cy="1524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3200" b="1" dirty="0">
                <a:solidFill>
                  <a:srgbClr val="055C9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ออกแบบเว็บด้วย </a:t>
            </a:r>
            <a:r>
              <a:rPr lang="en-US" sz="3600" b="1" dirty="0">
                <a:solidFill>
                  <a:srgbClr val="055C9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HTML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BCBE70-2B32-9356-8789-2220FDD6B670}"/>
              </a:ext>
            </a:extLst>
          </p:cNvPr>
          <p:cNvGrpSpPr/>
          <p:nvPr/>
        </p:nvGrpSpPr>
        <p:grpSpPr>
          <a:xfrm>
            <a:off x="3155229" y="1210340"/>
            <a:ext cx="8410424" cy="4939251"/>
            <a:chOff x="1959475" y="1224966"/>
            <a:chExt cx="7707039" cy="5077810"/>
          </a:xfrm>
        </p:grpSpPr>
        <p:pic>
          <p:nvPicPr>
            <p:cNvPr id="9" name="Picture 8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26391B3A-9DF1-C3E6-1042-6972667C0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9475" y="1224966"/>
              <a:ext cx="7707039" cy="507781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8FD2E4-F344-B713-B0C2-0EE4F7B7BDA8}"/>
                </a:ext>
              </a:extLst>
            </p:cNvPr>
            <p:cNvSpPr/>
            <p:nvPr/>
          </p:nvSpPr>
          <p:spPr>
            <a:xfrm>
              <a:off x="7616651" y="1758462"/>
              <a:ext cx="783771" cy="43408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0">
            <a:extLst>
              <a:ext uri="{FF2B5EF4-FFF2-40B4-BE49-F238E27FC236}">
                <a16:creationId xmlns:a16="http://schemas.microsoft.com/office/drawing/2014/main" id="{0FA1D0FD-CABD-1C3E-781B-8EA4D11285D3}"/>
              </a:ext>
            </a:extLst>
          </p:cNvPr>
          <p:cNvSpPr txBox="1"/>
          <p:nvPr/>
        </p:nvSpPr>
        <p:spPr>
          <a:xfrm>
            <a:off x="1215297" y="423512"/>
            <a:ext cx="9532536" cy="753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4800" b="1" dirty="0">
                <a:solidFill>
                  <a:schemeClr val="accent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Workshop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5441A-25E6-FCB3-C8C3-67C1E1F1D1F6}"/>
              </a:ext>
            </a:extLst>
          </p:cNvPr>
          <p:cNvSpPr txBox="1"/>
          <p:nvPr/>
        </p:nvSpPr>
        <p:spPr>
          <a:xfrm>
            <a:off x="91105" y="3679965"/>
            <a:ext cx="29635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สร้างส่วนต่าง ๆ ของแกลเลอรีโดยใช้ &lt;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div&gt;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&lt;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img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&gt;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หน้าเว็บจะโหลดภาพจากไฟล์ที่ระบุใน 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src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และแสดงผลเป็นแกลเลอรีของภาพ 8 รูป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27195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9767B-E682-FC6B-003E-E3DA948B3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0DE68-30DC-714D-7F6C-AB8A7C986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FB5C1D7-59D4-7894-D09C-2E9D7D8786FE}"/>
              </a:ext>
            </a:extLst>
          </p:cNvPr>
          <p:cNvSpPr txBox="1"/>
          <p:nvPr/>
        </p:nvSpPr>
        <p:spPr>
          <a:xfrm>
            <a:off x="1161152" y="2361362"/>
            <a:ext cx="9532536" cy="1467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h-TH" sz="7200" b="1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ตกแต่งด้วย </a:t>
            </a:r>
            <a:r>
              <a:rPr lang="en-US" sz="7200" b="1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98006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1A621-6733-FB54-378A-AAF350E7F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EF0D4-C420-4278-D395-411D41B7C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5</a:t>
            </a:fld>
            <a:endParaRPr lang="en-US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FE647AFA-5E0A-076C-A5EE-D73AFEC219E3}"/>
              </a:ext>
            </a:extLst>
          </p:cNvPr>
          <p:cNvSpPr txBox="1"/>
          <p:nvPr/>
        </p:nvSpPr>
        <p:spPr>
          <a:xfrm>
            <a:off x="427623" y="1232555"/>
            <a:ext cx="9532536" cy="71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3600" b="1" dirty="0">
                <a:solidFill>
                  <a:srgbClr val="055C9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CSS</a:t>
            </a:r>
          </a:p>
        </p:txBody>
      </p:sp>
      <p:pic>
        <p:nvPicPr>
          <p:cNvPr id="5" name="Picture 4" descr="A computer code with text&#10;&#10;AI-generated content may be incorrect.">
            <a:extLst>
              <a:ext uri="{FF2B5EF4-FFF2-40B4-BE49-F238E27FC236}">
                <a16:creationId xmlns:a16="http://schemas.microsoft.com/office/drawing/2014/main" id="{64EFB29A-8C28-A29D-DCB7-465FF27C4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03" y="3989009"/>
            <a:ext cx="8114994" cy="1419918"/>
          </a:xfrm>
          <a:prstGeom prst="rect">
            <a:avLst/>
          </a:prstGeom>
        </p:spPr>
      </p:pic>
      <p:sp>
        <p:nvSpPr>
          <p:cNvPr id="3" name="TextBox 20">
            <a:extLst>
              <a:ext uri="{FF2B5EF4-FFF2-40B4-BE49-F238E27FC236}">
                <a16:creationId xmlns:a16="http://schemas.microsoft.com/office/drawing/2014/main" id="{B27DF659-CD83-7054-B7E7-DBEE7FA93E3C}"/>
              </a:ext>
            </a:extLst>
          </p:cNvPr>
          <p:cNvSpPr txBox="1"/>
          <p:nvPr/>
        </p:nvSpPr>
        <p:spPr>
          <a:xfrm>
            <a:off x="518058" y="360196"/>
            <a:ext cx="9532536" cy="753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4800" b="1" dirty="0">
                <a:solidFill>
                  <a:schemeClr val="accent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Workshop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F5BB2-1591-5331-6E40-D3E46343D242}"/>
              </a:ext>
            </a:extLst>
          </p:cNvPr>
          <p:cNvSpPr txBox="1"/>
          <p:nvPr/>
        </p:nvSpPr>
        <p:spPr>
          <a:xfrm>
            <a:off x="156461" y="2256627"/>
            <a:ext cx="102557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เรียกใช้ไฟล์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CSS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ตั้งชื่อส่วนของ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81652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7207-EDD9-E499-73DE-CDC771696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0F36C-F6D5-D732-2135-A1D18DC7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6</a:t>
            </a:fld>
            <a:endParaRPr lang="en-US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E6F51379-5235-020E-6AE1-AC156213E8BC}"/>
              </a:ext>
            </a:extLst>
          </p:cNvPr>
          <p:cNvSpPr txBox="1"/>
          <p:nvPr/>
        </p:nvSpPr>
        <p:spPr>
          <a:xfrm>
            <a:off x="518059" y="1185705"/>
            <a:ext cx="9532536" cy="71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3600" b="1" dirty="0">
                <a:solidFill>
                  <a:srgbClr val="055C9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CSS</a:t>
            </a:r>
          </a:p>
        </p:txBody>
      </p:sp>
      <p:pic>
        <p:nvPicPr>
          <p:cNvPr id="6" name="Picture 5" descr="A close-up of a text&#10;&#10;AI-generated content may be incorrect.">
            <a:extLst>
              <a:ext uri="{FF2B5EF4-FFF2-40B4-BE49-F238E27FC236}">
                <a16:creationId xmlns:a16="http://schemas.microsoft.com/office/drawing/2014/main" id="{EEE71562-4790-E815-332E-779A3D274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44" y="3872335"/>
            <a:ext cx="6431857" cy="1799960"/>
          </a:xfrm>
          <a:prstGeom prst="rect">
            <a:avLst/>
          </a:prstGeom>
        </p:spPr>
      </p:pic>
      <p:sp>
        <p:nvSpPr>
          <p:cNvPr id="3" name="TextBox 20">
            <a:extLst>
              <a:ext uri="{FF2B5EF4-FFF2-40B4-BE49-F238E27FC236}">
                <a16:creationId xmlns:a16="http://schemas.microsoft.com/office/drawing/2014/main" id="{7579DC84-1F3A-6AE2-C194-E566EB5D99B9}"/>
              </a:ext>
            </a:extLst>
          </p:cNvPr>
          <p:cNvSpPr txBox="1"/>
          <p:nvPr/>
        </p:nvSpPr>
        <p:spPr>
          <a:xfrm>
            <a:off x="608493" y="240866"/>
            <a:ext cx="9532536" cy="753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4800" b="1" dirty="0">
                <a:solidFill>
                  <a:schemeClr val="accent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Workshop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DC17E-5C62-6E36-AA9A-73DB33C6350D}"/>
              </a:ext>
            </a:extLst>
          </p:cNvPr>
          <p:cNvSpPr txBox="1"/>
          <p:nvPr/>
        </p:nvSpPr>
        <p:spPr>
          <a:xfrm>
            <a:off x="303258" y="1917635"/>
            <a:ext cx="978126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box-sizing: border-box;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คำสั่งนี้ปรับการคำนวณขนาดของกล่อง (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Box Model)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HTML Elements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กำหนดระยะห่างภายในกล่อง (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Inner Space)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ให้เป็น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0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กำหนดระยะห่างภายนอกกล่อง (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Outer Space)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ให้เป็น 0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6569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3A069-E25F-F753-DBB7-97523BF43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9B9D4-BF6F-A3FA-3C5F-FDB5773B9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E37D81BD-35B8-614E-FBF7-E69CB71CD2DD}"/>
              </a:ext>
            </a:extLst>
          </p:cNvPr>
          <p:cNvSpPr txBox="1"/>
          <p:nvPr/>
        </p:nvSpPr>
        <p:spPr>
          <a:xfrm>
            <a:off x="307043" y="1467059"/>
            <a:ext cx="9532536" cy="71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3600" b="1" dirty="0">
                <a:solidFill>
                  <a:srgbClr val="055C9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CSS</a:t>
            </a:r>
          </a:p>
        </p:txBody>
      </p:sp>
      <p:pic>
        <p:nvPicPr>
          <p:cNvPr id="5" name="Picture 4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DAC71F69-BF34-C292-3AD7-2A3A4325B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13" y="3918734"/>
            <a:ext cx="9858956" cy="1472207"/>
          </a:xfrm>
          <a:prstGeom prst="rect">
            <a:avLst/>
          </a:prstGeom>
        </p:spPr>
      </p:pic>
      <p:sp>
        <p:nvSpPr>
          <p:cNvPr id="3" name="TextBox 20">
            <a:extLst>
              <a:ext uri="{FF2B5EF4-FFF2-40B4-BE49-F238E27FC236}">
                <a16:creationId xmlns:a16="http://schemas.microsoft.com/office/drawing/2014/main" id="{FA50725A-BF19-531D-CEA0-350FD753D5FE}"/>
              </a:ext>
            </a:extLst>
          </p:cNvPr>
          <p:cNvSpPr txBox="1"/>
          <p:nvPr/>
        </p:nvSpPr>
        <p:spPr>
          <a:xfrm>
            <a:off x="608493" y="240866"/>
            <a:ext cx="9532536" cy="753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4800" b="1" dirty="0">
                <a:solidFill>
                  <a:schemeClr val="accent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Workshop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3763B-9964-78EE-4C8F-8700CD6189BB}"/>
              </a:ext>
            </a:extLst>
          </p:cNvPr>
          <p:cNvSpPr txBox="1"/>
          <p:nvPr/>
        </p:nvSpPr>
        <p:spPr>
          <a:xfrm>
            <a:off x="176882" y="2317876"/>
            <a:ext cx="1111290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.gallery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{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เป็นการกำหนดกฎการจัดการสไตล์ให้กับองค์ประกอบที่มี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class="gallery" (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HTML)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display: grid;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กำหนดให้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gallery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Grid Layout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ในการจัดวางองค์ประกอบภายใน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grid-template-columns: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85322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2F833-C607-7786-D3F5-AFC502B5F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0491F-683C-E55D-FD29-0E364379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8</a:t>
            </a:fld>
            <a:endParaRPr lang="en-US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E47294F3-DD94-53AD-0992-6B35C4257538}"/>
              </a:ext>
            </a:extLst>
          </p:cNvPr>
          <p:cNvSpPr txBox="1"/>
          <p:nvPr/>
        </p:nvSpPr>
        <p:spPr>
          <a:xfrm>
            <a:off x="427623" y="964641"/>
            <a:ext cx="9532536" cy="71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3600" b="1" dirty="0">
                <a:solidFill>
                  <a:srgbClr val="055C9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CSS</a:t>
            </a:r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EACA76D-C598-B8A2-64CD-E66446460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37" y="3660648"/>
            <a:ext cx="5362726" cy="2428920"/>
          </a:xfrm>
          <a:prstGeom prst="rect">
            <a:avLst/>
          </a:prstGeom>
        </p:spPr>
      </p:pic>
      <p:sp>
        <p:nvSpPr>
          <p:cNvPr id="3" name="TextBox 20">
            <a:extLst>
              <a:ext uri="{FF2B5EF4-FFF2-40B4-BE49-F238E27FC236}">
                <a16:creationId xmlns:a16="http://schemas.microsoft.com/office/drawing/2014/main" id="{061A5F39-67B6-351E-E17F-311160A5BAB7}"/>
              </a:ext>
            </a:extLst>
          </p:cNvPr>
          <p:cNvSpPr txBox="1"/>
          <p:nvPr/>
        </p:nvSpPr>
        <p:spPr>
          <a:xfrm>
            <a:off x="608493" y="240866"/>
            <a:ext cx="9532536" cy="753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4800" b="1" dirty="0">
                <a:solidFill>
                  <a:schemeClr val="accent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Workshop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0F1D4-236A-10C6-C8EF-5907F280E818}"/>
              </a:ext>
            </a:extLst>
          </p:cNvPr>
          <p:cNvSpPr txBox="1"/>
          <p:nvPr/>
        </p:nvSpPr>
        <p:spPr>
          <a:xfrm>
            <a:off x="608493" y="1717668"/>
            <a:ext cx="1107144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.</a:t>
            </a:r>
            <a:r>
              <a:rPr lang="en-US" sz="2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img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-container </a:t>
            </a:r>
            <a:r>
              <a:rPr lang="en-US" sz="2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img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เลือกเฉพาะ &lt;</a:t>
            </a:r>
            <a:r>
              <a:rPr lang="en-US" sz="2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img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&gt;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ที่อยู่ภายในองค์ประกอบที่มี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class=“</a:t>
            </a:r>
            <a:r>
              <a:rPr lang="en-US" sz="2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img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-container”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กำหนดให้ความกว้างและความสูงของรูปภาพเต็ม 100%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object-fit: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กำหนดวิธีที่ภาพจะแสดงในคอนเทนเนอร์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cursor: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สร้างเอฟเฟกต์แสดงให้ผู้ใช้รู้ว่าองค์ประกอบนี้สามารถคลิกได้ (เช่น เพื่อเปิดภาพขนาดใหญ่)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11321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304CE-ED48-2F95-A1DD-1C8A62CBF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04558-782F-40D2-8056-660CC6ED0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9</a:t>
            </a:fld>
            <a:endParaRPr lang="en-US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51785AA2-67D4-45BD-B6D5-F95B69D2F9D7}"/>
              </a:ext>
            </a:extLst>
          </p:cNvPr>
          <p:cNvSpPr txBox="1"/>
          <p:nvPr/>
        </p:nvSpPr>
        <p:spPr>
          <a:xfrm>
            <a:off x="638638" y="1577591"/>
            <a:ext cx="9532536" cy="3129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h-TH" sz="7200" b="1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ดึงภาพจาก </a:t>
            </a:r>
            <a:r>
              <a:rPr lang="en-US" sz="7200" b="1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Attribute</a:t>
            </a:r>
            <a:endParaRPr lang="th-TH" sz="7200" b="1" dirty="0">
              <a:solidFill>
                <a:srgbClr val="00B05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Neue Machina Ultra-Bold"/>
            </a:endParaRPr>
          </a:p>
          <a:p>
            <a:pPr algn="ctr">
              <a:lnSpc>
                <a:spcPct val="150000"/>
              </a:lnSpc>
            </a:pPr>
            <a:r>
              <a:rPr lang="en-US" sz="7200" b="1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554320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449</Words>
  <Application>Microsoft Office PowerPoint</Application>
  <PresentationFormat>Widescreen</PresentationFormat>
  <Paragraphs>70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ADLaM Display</vt:lpstr>
      <vt:lpstr>Aptos</vt:lpstr>
      <vt:lpstr>Aptos Display</vt:lpstr>
      <vt:lpstr>Arial</vt:lpstr>
      <vt:lpstr>Neue Machina Ultra-Bold</vt:lpstr>
      <vt:lpstr>TH Sarabun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ICT12367</dc:title>
  <dc:creator>Boonsiri Masan</dc:creator>
  <cp:lastModifiedBy>Boonsiri Masan</cp:lastModifiedBy>
  <cp:revision>12</cp:revision>
  <dcterms:created xsi:type="dcterms:W3CDTF">2025-01-20T14:09:38Z</dcterms:created>
  <dcterms:modified xsi:type="dcterms:W3CDTF">2025-01-27T08:41:46Z</dcterms:modified>
</cp:coreProperties>
</file>